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5"/>
  </p:notesMasterIdLst>
  <p:handoutMasterIdLst>
    <p:handoutMasterId r:id="rId26"/>
  </p:handoutMasterIdLst>
  <p:sldIdLst>
    <p:sldId id="304" r:id="rId3"/>
    <p:sldId id="334" r:id="rId4"/>
    <p:sldId id="336" r:id="rId5"/>
    <p:sldId id="335" r:id="rId6"/>
    <p:sldId id="339" r:id="rId7"/>
    <p:sldId id="342" r:id="rId8"/>
    <p:sldId id="337" r:id="rId9"/>
    <p:sldId id="338" r:id="rId10"/>
    <p:sldId id="343" r:id="rId11"/>
    <p:sldId id="344" r:id="rId12"/>
    <p:sldId id="356" r:id="rId13"/>
    <p:sldId id="349" r:id="rId14"/>
    <p:sldId id="355" r:id="rId15"/>
    <p:sldId id="347" r:id="rId16"/>
    <p:sldId id="353" r:id="rId17"/>
    <p:sldId id="354" r:id="rId18"/>
    <p:sldId id="351" r:id="rId19"/>
    <p:sldId id="348" r:id="rId20"/>
    <p:sldId id="352" r:id="rId21"/>
    <p:sldId id="341" r:id="rId22"/>
    <p:sldId id="326" r:id="rId23"/>
    <p:sldId id="332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6159"/>
  </p:normalViewPr>
  <p:slideViewPr>
    <p:cSldViewPr snapToGrid="0" snapToObjects="1">
      <p:cViewPr>
        <p:scale>
          <a:sx n="120" d="100"/>
          <a:sy n="120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5/15/20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5/15/20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40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01ABEB-5AF5-6649-B6E6-1CB299D1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F37F95AE-AD3E-2A43-B09D-837394DD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7975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2D310C-B1B0-AD45-9D7B-081A70306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010C86CD-9E2A-A348-8BE8-B7681710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736161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817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62399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0FDE4454-6F61-5242-8032-00C7209C8439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F51C3236-041E-0147-A42F-D0055D30F26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784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0539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07303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14388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27B985F1-329A-6744-B4BE-02BDB2ACAE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A4E6-6010-A147-A2B3-C9B3FBBD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1CC937D-F1FB-E449-8A5B-AECC07ED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65ED21CF-C819-A043-A8F7-005E9E584A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E3D24-A22C-E84B-8850-E0B8D4BD29B9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3923E478-5849-1740-ACB4-D9C42752F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22008216-8E4C-8945-8EC1-E34A3944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Finite Element Analysis of a Compact Clamped-Clamped NEM Relay</a:t>
            </a: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D3DB84-266E-8F4B-8B02-B357EFC94F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Akash Levy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5/15/20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4D5131-A98E-D445-9D80-909316634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/>
              <a:t>Analysis Updates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089D-D3B6-1E49-8F70-55A2DACB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A9C2437-2B27-CC48-A4DF-DB009357BB7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4ABC8EE-3F22-3845-A643-401330BE5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7A3F598-FD3E-B645-94E0-D2D5726A30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5548578" y="2840038"/>
            <a:ext cx="2436282" cy="1827211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0DAD0D-7509-AE4C-8512-3A43E697E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dominant modes of relay motion (rotational, flexural,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Way to understand relay motion and time constants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also extract spring constant from the first mode</a:t>
            </a:r>
          </a:p>
        </p:txBody>
      </p:sp>
    </p:spTree>
    <p:extLst>
      <p:ext uri="{BB962C8B-B14F-4D97-AF65-F5344CB8AC3E}">
        <p14:creationId xmlns:p14="http://schemas.microsoft.com/office/powerpoint/2010/main" val="179958320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E3C157-7311-BB4E-AFD8-60D1C508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 with Viscous Damping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2226B23-BC11-0E40-9CE2-079D0E884EE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21907621"/>
              </p:ext>
            </p:extLst>
          </p:nvPr>
        </p:nvGraphicFramePr>
        <p:xfrm>
          <a:off x="1382232" y="908054"/>
          <a:ext cx="6549654" cy="3759192"/>
        </p:xfrm>
        <a:graphic>
          <a:graphicData uri="http://schemas.openxmlformats.org/drawingml/2006/table">
            <a:tbl>
              <a:tblPr/>
              <a:tblGrid>
                <a:gridCol w="526878">
                  <a:extLst>
                    <a:ext uri="{9D8B030D-6E8A-4147-A177-3AD203B41FA5}">
                      <a16:colId xmlns:a16="http://schemas.microsoft.com/office/drawing/2014/main" val="985262582"/>
                    </a:ext>
                  </a:extLst>
                </a:gridCol>
                <a:gridCol w="1998508">
                  <a:extLst>
                    <a:ext uri="{9D8B030D-6E8A-4147-A177-3AD203B41FA5}">
                      <a16:colId xmlns:a16="http://schemas.microsoft.com/office/drawing/2014/main" val="2326984133"/>
                    </a:ext>
                  </a:extLst>
                </a:gridCol>
                <a:gridCol w="1998508">
                  <a:extLst>
                    <a:ext uri="{9D8B030D-6E8A-4147-A177-3AD203B41FA5}">
                      <a16:colId xmlns:a16="http://schemas.microsoft.com/office/drawing/2014/main" val="267947709"/>
                    </a:ext>
                  </a:extLst>
                </a:gridCol>
                <a:gridCol w="1035591">
                  <a:extLst>
                    <a:ext uri="{9D8B030D-6E8A-4147-A177-3AD203B41FA5}">
                      <a16:colId xmlns:a16="http://schemas.microsoft.com/office/drawing/2014/main" val="3956034257"/>
                    </a:ext>
                  </a:extLst>
                </a:gridCol>
                <a:gridCol w="990169">
                  <a:extLst>
                    <a:ext uri="{9D8B030D-6E8A-4147-A177-3AD203B41FA5}">
                      <a16:colId xmlns:a16="http://schemas.microsoft.com/office/drawing/2014/main" val="4192588092"/>
                    </a:ext>
                  </a:extLst>
                </a:gridCol>
              </a:tblGrid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mu (Pa*s)</a:t>
                      </a:r>
                      <a:endParaRPr lang="en-US" sz="600" b="1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lambda (Hz)</a:t>
                      </a:r>
                      <a:endParaRPr lang="en-US" sz="600" b="1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Angular frequency (rad/s)</a:t>
                      </a:r>
                      <a:endParaRPr lang="en-US" sz="600" b="1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Damping ratio (1)</a:t>
                      </a:r>
                      <a:endParaRPr lang="en-US" sz="600" b="1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Quality factor (1)</a:t>
                      </a:r>
                      <a:endParaRPr lang="en-US" sz="600" b="1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656312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9223781.693505790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5.79547296132676E+07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07547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1.52742778501234E+07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9.59711181656742E+07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936134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1.5278642080978E+07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9.59985394368569E+07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548763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7.12023304549535E+07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4.47377436551509E+08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726264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7.17749745710062E+07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4.50975465647735E+08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425255"/>
                  </a:ext>
                </a:extLst>
              </a:tr>
              <a:tr h="152149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7.17973552180903E+07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4.51116087400658E+08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710123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9223781.721538266+3052.0243055435703i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5.7954729789400876E7+19176.43427374634i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3.30886422793391E-04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1511.0925246763700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552303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1.5274277734713791E7+8553.484505964994i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9.597111744053398E7+53743.1281730675i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5.59992643408224E-04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892.8688722710760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516286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1.527864196195875E7+8558.026436474802i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9.599853868903668E7+53771.665964112944i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5.60129958883865E-04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892.649986078798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714505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7.120223029435006E7+197400.09694462968i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4.473768072238775E8+1240301.3887583232i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0.0027723757740718900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180.350731915981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873879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7.177495042352311E7+160368.88929143472i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4.5097531392462355E8+1007627.4489246523i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0.002234323925653590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223.78133907049300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91856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7.1797330931348E7+160440.37061141155i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4.5111593480255616E8+1008076.5793040683i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0.0022346230416505000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223.75138476630900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52724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9223781.696337778+0.05439472792822537i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5.7954729631061524E7+0.34177215530665667i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5.89722629166541E-09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8.47856221333499E+07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228536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1.5274277851157924E7+0.15981877788933338i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9.597111817217405E7+1.0041709970456572i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1.04632624498983E-08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4.77862428085097E+07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028927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1.527864208073528E7+0.1620845956624576i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9.599853943533164E7+1.0184075499864975i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1.06085733801454E-08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4.71316907639797E+07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8713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7.120233045621727E7+3.7124258950677875i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4.4737743655945E8+23.32585983788295i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5.21391065612744E-08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9589730.875276800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711851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7.17749745861163E7+2.965536625797137i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4.509754657426741E8+18.6330161551115i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4.1317139335787E-08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1.21015154494717E+07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810971"/>
                  </a:ext>
                </a:extLst>
              </a:tr>
              <a:tr h="218946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1.8E-05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7.179735519738844E7+3.005975202905757i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4.5111608727058494E8+18.887099228643628i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4.18674921191957E-08</a:t>
                      </a:r>
                      <a:endParaRPr lang="en-US" sz="60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1.19424396994335E+07</a:t>
                      </a:r>
                      <a:endParaRPr lang="en-US" sz="600" dirty="0">
                        <a:effectLst/>
                      </a:endParaRPr>
                    </a:p>
                  </a:txBody>
                  <a:tcPr marL="9277" marR="9277" marT="9277" marB="927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913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9241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DD03-F007-A941-A228-731ACDB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2CB9-75E5-A54D-BC43-8909F8673E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Time-dependent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Inertial terms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Damping included to prevent instability of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Slowly sweep gate voltage (with relay grounded)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steady-state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Green curve:</a:t>
            </a:r>
            <a:r>
              <a:rPr lang="en-US" dirty="0"/>
              <a:t> castor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Blue curve: </a:t>
            </a:r>
            <a:r>
              <a:rPr lang="en-US" dirty="0"/>
              <a:t>vacuum/air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22E3-B47F-344B-81DD-F5E5F0CFD6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26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DD03-F007-A941-A228-731ACDB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2CB9-75E5-A54D-BC43-8909F8673E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Time-dependent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Inertial terms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Damping included to prevent instability of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Slowly sweep gate voltage (with relay grounded)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steady-state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Green curve:</a:t>
            </a:r>
            <a:r>
              <a:rPr lang="en-US" dirty="0"/>
              <a:t> castor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Blue curve: </a:t>
            </a:r>
            <a:r>
              <a:rPr lang="en-US" dirty="0"/>
              <a:t>vacuum/air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D36F7C6-E845-5E46-A448-3B7EE1FEA3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40439840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4092-AE5A-3448-B590-00F7FCFE40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cannot be directly modeled with built-in tool when an ambient is present (in both COMSOL and ANSYS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Ambient is required in COMSOL for electric fields to be modeled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penalty-based contact force (spring-based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using exponential decay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Conserves system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approach look valid?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B41DE-8D0C-7542-BF93-C5EE77DB436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30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6F3CBB-82FD-1443-B6C4-70329D6984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151"/>
            <a:ext cx="3787775" cy="284299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28C0A7-FD0D-1F41-B2DC-621135C03D7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8260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D794-81DB-3A46-AC24-8B808AB5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AA5F18-BF5A-D443-857C-9F465AB5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Conclusion is that we need to optimize contact placement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Probably based on FEM-extracted displacement contour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multi-pole contact placement for uniform contact resistance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Strategy would be strong addition to a paper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good approaches in mind?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9096A-52C5-FE43-8127-FB92A8B9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20" y="3483557"/>
            <a:ext cx="1388920" cy="578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EAF3A-33C7-7B47-8034-F4EA4065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76" y="4062274"/>
            <a:ext cx="2430610" cy="60186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963B7E7-6B22-0646-B4B4-F6225E9F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95" y="3084598"/>
            <a:ext cx="4935243" cy="1451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9F8AE2-0B4B-D04D-A79E-8B46A3C03135}"/>
              </a:ext>
            </a:extLst>
          </p:cNvPr>
          <p:cNvSpPr txBox="1"/>
          <p:nvPr/>
        </p:nvSpPr>
        <p:spPr>
          <a:xfrm>
            <a:off x="748909" y="2786412"/>
            <a:ext cx="283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Asperity-Based Contact Resistance Model</a:t>
            </a:r>
          </a:p>
        </p:txBody>
      </p:sp>
    </p:spTree>
    <p:extLst>
      <p:ext uri="{BB962C8B-B14F-4D97-AF65-F5344CB8AC3E}">
        <p14:creationId xmlns:p14="http://schemas.microsoft.com/office/powerpoint/2010/main" val="30115630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3827318-6CE9-5141-8EDC-6B18B4D53A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25983" y="908050"/>
            <a:ext cx="3034459" cy="1824038"/>
          </a:xfrm>
          <a:prstGeom prst="rect">
            <a:avLst/>
          </a:prstGeo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AE31F636-4583-2B47-A841-B266362AB09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326518" y="2840038"/>
            <a:ext cx="3039739" cy="1827212"/>
          </a:xfrm>
          <a:prstGeom prst="rect">
            <a:avLst/>
          </a:prstGeom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78B947AD-0A7A-0F4D-9E6A-9C52DD6E41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4984710" y="908050"/>
            <a:ext cx="3564018" cy="1824038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15C02043-BE3D-CE4B-808B-3BC48AD911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4905826" y="2840038"/>
            <a:ext cx="3721786" cy="18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981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F4F3-1EEE-814D-A0D2-E693B89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Parasitic Extraction: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A24A-914C-CF48-AC23-DF04E06630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stationary source sweep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Sets each of the 26 relay terminals to 1V and rest to 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Relay terminal list: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Gate on Substrate (x1)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Relay Body (x1)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Contact &amp; Channel (x8)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Landing Pads on Substrate (x16)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electric field inside spherical universe from earlier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Extracts mutual capacitance using matrix transformation on Maxwell capacitance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EA69F51-9ED2-894D-B1DB-5B31DD5D650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240387468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6BAF-428B-1F46-9EB4-207C3C96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Parasitic Extraction: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3027-1543-4B44-B9AC-222E7AA576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US" dirty="0"/>
              <a:t>Capacitance from gate to gate is 1.443e-16 F</a:t>
            </a:r>
          </a:p>
          <a:p>
            <a:r>
              <a:rPr lang="en-US" dirty="0"/>
              <a:t>Capacitance from gate to body is 1.198e-15 F</a:t>
            </a:r>
          </a:p>
          <a:p>
            <a:r>
              <a:rPr lang="en-US" dirty="0"/>
              <a:t>Capacitance from gate to landpad1 is 5.484e-16 F</a:t>
            </a:r>
          </a:p>
          <a:p>
            <a:r>
              <a:rPr lang="en-US" dirty="0"/>
              <a:t>Capacitance from gate to landpad2 is 5.482e-16 F</a:t>
            </a:r>
          </a:p>
          <a:p>
            <a:r>
              <a:rPr lang="en-US" dirty="0"/>
              <a:t>Capacitance from gate to landpad3 is 5.486e-16 F</a:t>
            </a:r>
          </a:p>
          <a:p>
            <a:r>
              <a:rPr lang="en-US" dirty="0"/>
              <a:t>Capacitance from gate to landpad4 is 5.484e-16 F</a:t>
            </a:r>
          </a:p>
          <a:p>
            <a:r>
              <a:rPr lang="en-US" dirty="0"/>
              <a:t>Capacitance from gate to landpad5 is 5.485e-16 F</a:t>
            </a:r>
          </a:p>
          <a:p>
            <a:r>
              <a:rPr lang="en-US" dirty="0"/>
              <a:t>Capacitance from gate to landpad6 is 5.485e-16 F</a:t>
            </a:r>
          </a:p>
          <a:p>
            <a:r>
              <a:rPr lang="en-US" dirty="0"/>
              <a:t>Capacitance from gate to landpad7 is 5.481e-16 F</a:t>
            </a:r>
          </a:p>
          <a:p>
            <a:r>
              <a:rPr lang="en-US" dirty="0"/>
              <a:t>Capacitance from gate to landpad8 is 5.482e-16 F</a:t>
            </a:r>
          </a:p>
          <a:p>
            <a:r>
              <a:rPr lang="en-US" dirty="0"/>
              <a:t>Capacitance from gate to landpad9 is 5.483e-16 F</a:t>
            </a:r>
          </a:p>
          <a:p>
            <a:r>
              <a:rPr lang="en-US" dirty="0"/>
              <a:t>Capacitance from gate to landpad10 is 5.483e-16 F</a:t>
            </a:r>
          </a:p>
          <a:p>
            <a:r>
              <a:rPr lang="en-US" dirty="0"/>
              <a:t>Capacitance from gate to landpad11 is 5.481e-16 F</a:t>
            </a:r>
          </a:p>
          <a:p>
            <a:r>
              <a:rPr lang="en-US" dirty="0"/>
              <a:t>Capacitance from gate to landpad12 is 5.483e-16 F</a:t>
            </a:r>
          </a:p>
          <a:p>
            <a:r>
              <a:rPr lang="en-US" dirty="0"/>
              <a:t>Capacitance from gate to landpad13 is 5.489e-16 F</a:t>
            </a:r>
          </a:p>
          <a:p>
            <a:r>
              <a:rPr lang="en-US" dirty="0"/>
              <a:t>Capacitance from gate to landpad14 is 5.481e-16 F</a:t>
            </a:r>
          </a:p>
          <a:p>
            <a:r>
              <a:rPr lang="en-US" dirty="0"/>
              <a:t>Capacitance from gate to landpad15 is 5.485e-16 F</a:t>
            </a:r>
          </a:p>
          <a:p>
            <a:r>
              <a:rPr lang="en-US" dirty="0"/>
              <a:t>Capacitance from gate to landpad16 is 5.483e-16 F</a:t>
            </a:r>
          </a:p>
          <a:p>
            <a:r>
              <a:rPr lang="en-US" dirty="0"/>
              <a:t>Capacitance from body to gate is 1.198e-15 F</a:t>
            </a:r>
          </a:p>
          <a:p>
            <a:r>
              <a:rPr lang="en-US" dirty="0"/>
              <a:t>Capacitance from body to body is 3.235e-16 F</a:t>
            </a:r>
          </a:p>
          <a:p>
            <a:r>
              <a:rPr lang="en-US" dirty="0"/>
              <a:t>Capacitance from body to channel1 is 1.250e-16 F</a:t>
            </a:r>
          </a:p>
          <a:p>
            <a:r>
              <a:rPr lang="en-US" dirty="0"/>
              <a:t>Capacitance from body to channel2 is 1.276e-16 F</a:t>
            </a:r>
          </a:p>
          <a:p>
            <a:r>
              <a:rPr lang="en-US" dirty="0"/>
              <a:t>Capacitance from body to channel3 is 1.253e-16 F</a:t>
            </a:r>
          </a:p>
          <a:p>
            <a:r>
              <a:rPr lang="en-US" dirty="0"/>
              <a:t>Capacitance from body to channel4 is 1.279e-16 F</a:t>
            </a:r>
          </a:p>
          <a:p>
            <a:r>
              <a:rPr lang="en-US" dirty="0"/>
              <a:t>Capacitance from body to channel5 is 1.250e-16 F</a:t>
            </a:r>
          </a:p>
          <a:p>
            <a:r>
              <a:rPr lang="en-US" dirty="0"/>
              <a:t>Capacitance from body to channel6 is 1.276e-16 F</a:t>
            </a:r>
          </a:p>
          <a:p>
            <a:r>
              <a:rPr lang="en-US" dirty="0"/>
              <a:t>Capacitance from body to channel7 is 1.254e-16 F</a:t>
            </a:r>
          </a:p>
          <a:p>
            <a:r>
              <a:rPr lang="en-US" dirty="0"/>
              <a:t>Capacitance from body to channel8 is 1.280e-16 F</a:t>
            </a:r>
          </a:p>
          <a:p>
            <a:r>
              <a:rPr lang="en-US" dirty="0"/>
              <a:t>Capacitance from channel1 to body is 1.250e-16 F</a:t>
            </a:r>
          </a:p>
          <a:p>
            <a:r>
              <a:rPr lang="en-US" dirty="0"/>
              <a:t>Capacitance from channel2 to body is 1.276e-16 F</a:t>
            </a:r>
          </a:p>
          <a:p>
            <a:r>
              <a:rPr lang="en-US" dirty="0"/>
              <a:t>Capacitance from channel3 to body is 1.253e-16 F</a:t>
            </a:r>
          </a:p>
          <a:p>
            <a:r>
              <a:rPr lang="en-US" dirty="0"/>
              <a:t>Capacitance from channel4 to body is 1.279e-16 F</a:t>
            </a:r>
          </a:p>
          <a:p>
            <a:r>
              <a:rPr lang="en-US" dirty="0"/>
              <a:t>Capacitance from channel5 to body is 1.250e-16 F</a:t>
            </a:r>
          </a:p>
          <a:p>
            <a:r>
              <a:rPr lang="en-US" dirty="0"/>
              <a:t>Capacitance from channel6 to body is 1.276e-16 F</a:t>
            </a:r>
          </a:p>
          <a:p>
            <a:r>
              <a:rPr lang="en-US" dirty="0"/>
              <a:t>Capacitance from channel7 to body is 1.254e-16 F</a:t>
            </a:r>
          </a:p>
          <a:p>
            <a:r>
              <a:rPr lang="en-US" dirty="0"/>
              <a:t>Capacitance from channel8 to body is 1.279e-16 F</a:t>
            </a:r>
          </a:p>
          <a:p>
            <a:r>
              <a:rPr lang="en-US" dirty="0"/>
              <a:t>Capacitance from landpad1 to gate is 5.484e-16 F</a:t>
            </a:r>
          </a:p>
          <a:p>
            <a:r>
              <a:rPr lang="en-US" dirty="0"/>
              <a:t>Capacitance from landpad2 to gate is 5.482e-16 F</a:t>
            </a:r>
          </a:p>
          <a:p>
            <a:r>
              <a:rPr lang="en-US" dirty="0"/>
              <a:t>Capacitance from landpad3 to gate is 5.486e-16 F</a:t>
            </a:r>
          </a:p>
          <a:p>
            <a:r>
              <a:rPr lang="en-US" dirty="0"/>
              <a:t>Capacitance from landpad4 to gate is 5.484e-16 F</a:t>
            </a:r>
          </a:p>
          <a:p>
            <a:r>
              <a:rPr lang="en-US" dirty="0"/>
              <a:t>Capacitance from landpad5 to gate is 5.485e-16 F</a:t>
            </a:r>
          </a:p>
          <a:p>
            <a:r>
              <a:rPr lang="en-US" dirty="0"/>
              <a:t>Capacitance from landpad6 to gate is 5.484e-16 F</a:t>
            </a:r>
          </a:p>
          <a:p>
            <a:r>
              <a:rPr lang="en-US" dirty="0"/>
              <a:t>Capacitance from landpad7 to gate is 5.481e-16 F</a:t>
            </a:r>
          </a:p>
          <a:p>
            <a:r>
              <a:rPr lang="en-US" dirty="0"/>
              <a:t>Capacitance from landpad8 to gate is 5.483e-16 F</a:t>
            </a:r>
          </a:p>
          <a:p>
            <a:r>
              <a:rPr lang="en-US" dirty="0"/>
              <a:t>Capacitance from landpad9 to gate is 5.483e-16 F</a:t>
            </a:r>
          </a:p>
          <a:p>
            <a:r>
              <a:rPr lang="en-US" dirty="0"/>
              <a:t>Capacitance from landpad10 to gate is 5.483e-16 F</a:t>
            </a:r>
          </a:p>
          <a:p>
            <a:r>
              <a:rPr lang="en-US" dirty="0"/>
              <a:t>Capacitance from landpad11 to gate is 5.481e-16 F</a:t>
            </a:r>
          </a:p>
          <a:p>
            <a:r>
              <a:rPr lang="en-US" dirty="0"/>
              <a:t>Capacitance from landpad12 to gate is 5.483e-16 F</a:t>
            </a:r>
          </a:p>
          <a:p>
            <a:r>
              <a:rPr lang="en-US" dirty="0"/>
              <a:t>Capacitance from landpad13 to gate is 5.489e-16 F</a:t>
            </a:r>
          </a:p>
          <a:p>
            <a:r>
              <a:rPr lang="en-US" dirty="0"/>
              <a:t>Capacitance from landpad14 to gate is 5.481e-16 F</a:t>
            </a:r>
          </a:p>
          <a:p>
            <a:r>
              <a:rPr lang="en-US" dirty="0"/>
              <a:t>Capacitance from landpad15 to gate is 5.485e-16 F</a:t>
            </a:r>
          </a:p>
          <a:p>
            <a:r>
              <a:rPr lang="en-US" dirty="0"/>
              <a:t>Capacitance from landpad16 to gate is 5.483e-16 F</a:t>
            </a:r>
          </a:p>
          <a:p>
            <a:r>
              <a:rPr lang="en-US" dirty="0"/>
              <a:t>Capacitance from gate to gate: (mean, std) = (1.443e-16 F, 0.000e+00 F)</a:t>
            </a:r>
          </a:p>
          <a:p>
            <a:r>
              <a:rPr lang="en-US" dirty="0"/>
              <a:t>Capacitance from gate to body: (mean, std) = (1.198e-15 F, 3.118e-20 F)</a:t>
            </a:r>
          </a:p>
          <a:p>
            <a:r>
              <a:rPr lang="en-US" dirty="0"/>
              <a:t>Capacitance from gate to </a:t>
            </a:r>
            <a:r>
              <a:rPr lang="en-US" dirty="0" err="1"/>
              <a:t>landpad</a:t>
            </a:r>
            <a:r>
              <a:rPr lang="en-US" dirty="0"/>
              <a:t>: (mean, std) = (5.484e-16 F, 2.007e-19 F)</a:t>
            </a:r>
          </a:p>
          <a:p>
            <a:r>
              <a:rPr lang="en-US" dirty="0"/>
              <a:t>Capacitance from body to body: (mean, std) = (3.235e-16 F, 0.000e+00 F)</a:t>
            </a:r>
          </a:p>
          <a:p>
            <a:r>
              <a:rPr lang="en-US" dirty="0"/>
              <a:t>Capacitance from body to channel: (mean, std) = (1.265e-16 F, 1.317e-18 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2322C-5DA2-A348-BD9E-394A2DDAC9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US" dirty="0"/>
              <a:t>Capacitance from gate to gate is 4.173e-16 F</a:t>
            </a:r>
          </a:p>
          <a:p>
            <a:r>
              <a:rPr lang="en-US" dirty="0"/>
              <a:t>Capacitance from gate to body is 3.223e-15 F</a:t>
            </a:r>
          </a:p>
          <a:p>
            <a:r>
              <a:rPr lang="en-US" dirty="0"/>
              <a:t>Capacitance from gate to channel1 is 4.258e-17 F</a:t>
            </a:r>
          </a:p>
          <a:p>
            <a:r>
              <a:rPr lang="en-US" dirty="0"/>
              <a:t>Capacitance from gate to channel2 is 4.311e-17 F</a:t>
            </a:r>
          </a:p>
          <a:p>
            <a:r>
              <a:rPr lang="en-US" dirty="0"/>
              <a:t>Capacitance from gate to channel3 is 4.253e-17 F</a:t>
            </a:r>
          </a:p>
          <a:p>
            <a:r>
              <a:rPr lang="en-US" dirty="0"/>
              <a:t>Capacitance from gate to channel4 is 4.313e-17 F</a:t>
            </a:r>
          </a:p>
          <a:p>
            <a:r>
              <a:rPr lang="en-US" dirty="0"/>
              <a:t>Capacitance from gate to channel5 is 4.270e-17 F</a:t>
            </a:r>
          </a:p>
          <a:p>
            <a:r>
              <a:rPr lang="en-US" dirty="0"/>
              <a:t>Capacitance from gate to channel6 is 4.317e-17 F</a:t>
            </a:r>
          </a:p>
          <a:p>
            <a:r>
              <a:rPr lang="en-US" dirty="0"/>
              <a:t>Capacitance from gate to channel7 is 4.264e-17 F</a:t>
            </a:r>
          </a:p>
          <a:p>
            <a:r>
              <a:rPr lang="en-US" dirty="0"/>
              <a:t>Capacitance from gate to channel8 is 4.325e-17 F</a:t>
            </a:r>
          </a:p>
          <a:p>
            <a:r>
              <a:rPr lang="en-US" dirty="0"/>
              <a:t>Capacitance from gate to landpad1 is 5.752e-16 F</a:t>
            </a:r>
          </a:p>
          <a:p>
            <a:r>
              <a:rPr lang="en-US" dirty="0"/>
              <a:t>Capacitance from gate to landpad2 is 5.746e-16 F</a:t>
            </a:r>
          </a:p>
          <a:p>
            <a:r>
              <a:rPr lang="en-US" dirty="0"/>
              <a:t>Capacitance from gate to landpad3 is 5.750e-16 F</a:t>
            </a:r>
          </a:p>
          <a:p>
            <a:r>
              <a:rPr lang="en-US" dirty="0"/>
              <a:t>Capacitance from gate to landpad4 is 5.754e-16 F</a:t>
            </a:r>
          </a:p>
          <a:p>
            <a:r>
              <a:rPr lang="en-US" dirty="0"/>
              <a:t>Capacitance from gate to landpad5 is 5.755e-16 F</a:t>
            </a:r>
          </a:p>
          <a:p>
            <a:r>
              <a:rPr lang="en-US" dirty="0"/>
              <a:t>Capacitance from gate to landpad6 is 5.750e-16 F</a:t>
            </a:r>
          </a:p>
          <a:p>
            <a:r>
              <a:rPr lang="en-US" dirty="0"/>
              <a:t>Capacitance from gate to landpad7 is 5.748e-16 F</a:t>
            </a:r>
          </a:p>
          <a:p>
            <a:r>
              <a:rPr lang="en-US" dirty="0"/>
              <a:t>Capacitance from gate to landpad8 is 5.751e-16 F</a:t>
            </a:r>
          </a:p>
          <a:p>
            <a:r>
              <a:rPr lang="en-US" dirty="0"/>
              <a:t>Capacitance from gate to landpad9 is 5.754e-16 F</a:t>
            </a:r>
          </a:p>
          <a:p>
            <a:r>
              <a:rPr lang="en-US" dirty="0"/>
              <a:t>Capacitance from gate to landpad10 is 5.754e-16 F</a:t>
            </a:r>
          </a:p>
          <a:p>
            <a:r>
              <a:rPr lang="en-US" dirty="0"/>
              <a:t>Capacitance from gate to landpad11 is 5.747e-16 F</a:t>
            </a:r>
          </a:p>
          <a:p>
            <a:r>
              <a:rPr lang="en-US" dirty="0"/>
              <a:t>Capacitance from gate to landpad12 is 5.755e-16 F</a:t>
            </a:r>
          </a:p>
          <a:p>
            <a:r>
              <a:rPr lang="en-US" dirty="0"/>
              <a:t>Capacitance from gate to landpad13 is 5.767e-16 F</a:t>
            </a:r>
          </a:p>
          <a:p>
            <a:r>
              <a:rPr lang="en-US" dirty="0"/>
              <a:t>Capacitance from gate to landpad14 is 5.744e-16 F</a:t>
            </a:r>
          </a:p>
          <a:p>
            <a:r>
              <a:rPr lang="en-US" dirty="0"/>
              <a:t>Capacitance from gate to landpad15 is 5.753e-16 F</a:t>
            </a:r>
          </a:p>
          <a:p>
            <a:r>
              <a:rPr lang="en-US" dirty="0"/>
              <a:t>Capacitance from gate to landpad16 is 5.755e-16 F</a:t>
            </a:r>
          </a:p>
          <a:p>
            <a:r>
              <a:rPr lang="en-US" dirty="0"/>
              <a:t>Capacitance from body to gate is 3.223e-15 F</a:t>
            </a:r>
          </a:p>
          <a:p>
            <a:r>
              <a:rPr lang="en-US" dirty="0"/>
              <a:t>Capacitance from body to body is 1.096e-15 F</a:t>
            </a:r>
          </a:p>
          <a:p>
            <a:r>
              <a:rPr lang="en-US" dirty="0"/>
              <a:t>Capacitance from body to channel1 is 1.392e-16 F</a:t>
            </a:r>
          </a:p>
          <a:p>
            <a:r>
              <a:rPr lang="en-US" dirty="0"/>
              <a:t>Capacitance from body to channel2 is 1.417e-16 F</a:t>
            </a:r>
          </a:p>
          <a:p>
            <a:r>
              <a:rPr lang="en-US" dirty="0"/>
              <a:t>Capacitance from body to channel3 is 1.394e-16 F</a:t>
            </a:r>
          </a:p>
          <a:p>
            <a:r>
              <a:rPr lang="en-US" dirty="0"/>
              <a:t>Capacitance from body to channel4 is 1.419e-16 F</a:t>
            </a:r>
          </a:p>
          <a:p>
            <a:r>
              <a:rPr lang="en-US" dirty="0"/>
              <a:t>Capacitance from body to channel5 is 1.393e-16 F</a:t>
            </a:r>
          </a:p>
          <a:p>
            <a:r>
              <a:rPr lang="en-US" dirty="0"/>
              <a:t>Capacitance from body to channel6 is 1.418e-16 F</a:t>
            </a:r>
          </a:p>
          <a:p>
            <a:r>
              <a:rPr lang="en-US" dirty="0"/>
              <a:t>Capacitance from body to channel7 is 1.395e-16 F</a:t>
            </a:r>
          </a:p>
          <a:p>
            <a:r>
              <a:rPr lang="en-US" dirty="0"/>
              <a:t>Capacitance from body to channel8 is 1.420e-16 F</a:t>
            </a:r>
          </a:p>
          <a:p>
            <a:r>
              <a:rPr lang="en-US" dirty="0"/>
              <a:t>Capacitance from channel1 to gate is 4.258e-17 F</a:t>
            </a:r>
          </a:p>
          <a:p>
            <a:r>
              <a:rPr lang="en-US" dirty="0"/>
              <a:t>Capacitance from channel1 to body is 1.392e-16 F</a:t>
            </a:r>
          </a:p>
          <a:p>
            <a:r>
              <a:rPr lang="en-US" dirty="0"/>
              <a:t>Capacitance from channel2 to gate is 4.311e-17 F</a:t>
            </a:r>
          </a:p>
          <a:p>
            <a:r>
              <a:rPr lang="en-US" dirty="0"/>
              <a:t>Capacitance from channel2 to body is 1.417e-16 F</a:t>
            </a:r>
          </a:p>
          <a:p>
            <a:r>
              <a:rPr lang="en-US" dirty="0"/>
              <a:t>Capacitance from channel3 to gate is 4.253e-17 F</a:t>
            </a:r>
          </a:p>
          <a:p>
            <a:r>
              <a:rPr lang="en-US" dirty="0"/>
              <a:t>Capacitance from channel3 to body is 1.394e-16 F</a:t>
            </a:r>
          </a:p>
          <a:p>
            <a:r>
              <a:rPr lang="en-US" dirty="0"/>
              <a:t>Capacitance from channel4 to gate is 4.313e-17 F</a:t>
            </a:r>
          </a:p>
          <a:p>
            <a:r>
              <a:rPr lang="en-US" dirty="0"/>
              <a:t>Capacitance from channel4 to body is 1.419e-16 F</a:t>
            </a:r>
          </a:p>
          <a:p>
            <a:r>
              <a:rPr lang="en-US" dirty="0"/>
              <a:t>Capacitance from channel5 to gate is 4.270e-17 F</a:t>
            </a:r>
          </a:p>
          <a:p>
            <a:r>
              <a:rPr lang="en-US" dirty="0"/>
              <a:t>Capacitance from channel5 to body is 1.393e-16 F</a:t>
            </a:r>
          </a:p>
          <a:p>
            <a:r>
              <a:rPr lang="en-US" dirty="0"/>
              <a:t>Capacitance from channel6 to gate is 4.317e-17 F</a:t>
            </a:r>
          </a:p>
          <a:p>
            <a:r>
              <a:rPr lang="en-US" dirty="0"/>
              <a:t>Capacitance from channel6 to body is 1.418e-16 F</a:t>
            </a:r>
          </a:p>
          <a:p>
            <a:r>
              <a:rPr lang="en-US" dirty="0"/>
              <a:t>Capacitance from channel7 to gate is 4.264e-17 F</a:t>
            </a:r>
          </a:p>
          <a:p>
            <a:r>
              <a:rPr lang="en-US" dirty="0"/>
              <a:t>Capacitance from channel7 to body is 1.395e-16 F</a:t>
            </a:r>
          </a:p>
          <a:p>
            <a:r>
              <a:rPr lang="en-US" dirty="0"/>
              <a:t>Capacitance from channel8 to gate is 4.325e-17 F</a:t>
            </a:r>
          </a:p>
          <a:p>
            <a:r>
              <a:rPr lang="en-US" dirty="0"/>
              <a:t>Capacitance from channel8 to body is 1.420e-16 F</a:t>
            </a:r>
          </a:p>
          <a:p>
            <a:r>
              <a:rPr lang="en-US" dirty="0"/>
              <a:t>Capacitance from landpad1 to gate is 5.752e-16 F</a:t>
            </a:r>
          </a:p>
          <a:p>
            <a:r>
              <a:rPr lang="en-US" dirty="0"/>
              <a:t>Capacitance from landpad2 to gate is 5.746e-16 F</a:t>
            </a:r>
          </a:p>
          <a:p>
            <a:r>
              <a:rPr lang="en-US" dirty="0"/>
              <a:t>Capacitance from landpad3 to gate is 5.750e-16 F</a:t>
            </a:r>
          </a:p>
          <a:p>
            <a:r>
              <a:rPr lang="en-US" dirty="0"/>
              <a:t>Capacitance from landpad4 to gate is 5.754e-16 F</a:t>
            </a:r>
          </a:p>
          <a:p>
            <a:r>
              <a:rPr lang="en-US" dirty="0"/>
              <a:t>Capacitance from landpad5 to gate is 5.755e-16 F</a:t>
            </a:r>
          </a:p>
          <a:p>
            <a:r>
              <a:rPr lang="en-US" dirty="0"/>
              <a:t>Capacitance from landpad6 to gate is 5.750e-16 F</a:t>
            </a:r>
          </a:p>
          <a:p>
            <a:r>
              <a:rPr lang="en-US" dirty="0"/>
              <a:t>Capacitance from landpad7 to gate is 5.748e-16 F</a:t>
            </a:r>
          </a:p>
          <a:p>
            <a:r>
              <a:rPr lang="en-US" dirty="0"/>
              <a:t>Capacitance from landpad8 to gate is 5.751e-16 F</a:t>
            </a:r>
          </a:p>
          <a:p>
            <a:r>
              <a:rPr lang="en-US" dirty="0"/>
              <a:t>Capacitance from landpad9 to gate is 5.754e-16 F</a:t>
            </a:r>
          </a:p>
          <a:p>
            <a:r>
              <a:rPr lang="en-US" dirty="0"/>
              <a:t>Capacitance from landpad10 to gate is 5.754e-16 F</a:t>
            </a:r>
          </a:p>
          <a:p>
            <a:r>
              <a:rPr lang="en-US" dirty="0"/>
              <a:t>Capacitance from landpad11 to gate is 5.747e-16 F</a:t>
            </a:r>
          </a:p>
          <a:p>
            <a:r>
              <a:rPr lang="en-US" dirty="0"/>
              <a:t>Capacitance from landpad12 to gate is 5.755e-16 F</a:t>
            </a:r>
          </a:p>
          <a:p>
            <a:r>
              <a:rPr lang="en-US" dirty="0"/>
              <a:t>Capacitance from landpad13 to gate is 5.767e-16 F</a:t>
            </a:r>
          </a:p>
          <a:p>
            <a:r>
              <a:rPr lang="en-US" dirty="0"/>
              <a:t>Capacitance from landpad14 to gate is 5.744e-16 F</a:t>
            </a:r>
          </a:p>
          <a:p>
            <a:r>
              <a:rPr lang="en-US" dirty="0"/>
              <a:t>Capacitance from landpad15 to gate is 5.753e-16 F</a:t>
            </a:r>
          </a:p>
          <a:p>
            <a:r>
              <a:rPr lang="en-US" dirty="0"/>
              <a:t>Capacitance from landpad16 to gate is 5.755e-16 F</a:t>
            </a:r>
          </a:p>
          <a:p>
            <a:r>
              <a:rPr lang="en-US" dirty="0"/>
              <a:t>Capacitance from gate to gate: (mean, std) = (4.173e-16 F, 0.000e+00 F)</a:t>
            </a:r>
          </a:p>
          <a:p>
            <a:r>
              <a:rPr lang="en-US" dirty="0"/>
              <a:t>Capacitance from gate to body: (mean, std) = (3.223e-15 F, 1.049e-21 F)</a:t>
            </a:r>
          </a:p>
          <a:p>
            <a:r>
              <a:rPr lang="en-US" dirty="0"/>
              <a:t>Capacitance from gate to </a:t>
            </a:r>
            <a:r>
              <a:rPr lang="en-US" dirty="0" err="1"/>
              <a:t>landpad</a:t>
            </a:r>
            <a:r>
              <a:rPr lang="en-US" dirty="0"/>
              <a:t>: (mean, std) = (5.752e-16 F, 5.282e-19 F)</a:t>
            </a:r>
          </a:p>
          <a:p>
            <a:r>
              <a:rPr lang="en-US" dirty="0"/>
              <a:t>Capacitance from body to body: (mean, std) = (1.096e-15 F, 0.000e+00 F)</a:t>
            </a:r>
          </a:p>
          <a:p>
            <a:r>
              <a:rPr lang="en-US" dirty="0"/>
              <a:t>Capacitance from body to channel: (mean, std) = (1.406e-16 F, 1.249e-18 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81C91-AD52-7A4D-82D6-FCB3ACB45D1D}"/>
              </a:ext>
            </a:extLst>
          </p:cNvPr>
          <p:cNvSpPr txBox="1"/>
          <p:nvPr/>
        </p:nvSpPr>
        <p:spPr>
          <a:xfrm>
            <a:off x="3021821" y="287079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Air/Vacuum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B9770-C2F9-8D42-81FA-BFBB3B9FE2B2}"/>
              </a:ext>
            </a:extLst>
          </p:cNvPr>
          <p:cNvSpPr txBox="1"/>
          <p:nvPr/>
        </p:nvSpPr>
        <p:spPr>
          <a:xfrm>
            <a:off x="7062510" y="435951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Castor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ED747-69F7-A44D-829D-53ACFCC198B9}"/>
              </a:ext>
            </a:extLst>
          </p:cNvPr>
          <p:cNvSpPr txBox="1"/>
          <p:nvPr/>
        </p:nvSpPr>
        <p:spPr>
          <a:xfrm>
            <a:off x="709489" y="4715573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Capacitance of min size inverter in 40nm tech on order of ~1e-16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B973D-C7F8-1845-B1E9-5BC1A0F7BA21}"/>
              </a:ext>
            </a:extLst>
          </p:cNvPr>
          <p:cNvSpPr txBox="1"/>
          <p:nvPr/>
        </p:nvSpPr>
        <p:spPr>
          <a:xfrm>
            <a:off x="5042529" y="183295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Didn’t include results below 2e-17 F</a:t>
            </a:r>
          </a:p>
        </p:txBody>
      </p:sp>
    </p:spTree>
    <p:extLst>
      <p:ext uri="{BB962C8B-B14F-4D97-AF65-F5344CB8AC3E}">
        <p14:creationId xmlns:p14="http://schemas.microsoft.com/office/powerpoint/2010/main" val="270205401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3402-15C6-6C4A-B589-8A156E26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from ANSYS to COMSOL: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D6F8-53B8-6E4B-9E1E-E4698F5F7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ANSYS cannot handle multiphysics as well as COMSOL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No detailed coupling of electrostatic and mechanical domains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allows for easier parameter sweeping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has native support for importing layouts directly into 3D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allows for reproducible steps for fast design iteration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 ANSYS this is only possible with (undocumented) scripting 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has integrated geometry, multiphysics, and analysis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has much better documentation and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COMSOL is more transparent about which physics is involved and which solvers are being used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8814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0A00-7A7A-404B-80DC-5461BCE7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ANSYS Plots From CFD</a:t>
            </a:r>
          </a:p>
        </p:txBody>
      </p:sp>
      <p:pic>
        <p:nvPicPr>
          <p:cNvPr id="13" name="Content Placeholder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7B5550C-DC59-2E4C-8797-ECACF5F0D5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56082"/>
            <a:ext cx="3787775" cy="2863136"/>
          </a:xfrm>
        </p:spPr>
      </p:pic>
      <p:pic>
        <p:nvPicPr>
          <p:cNvPr id="17" name="Content Placeholder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7B6EDD-9673-434F-A13A-74C75CA0B89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5967" y="2836863"/>
            <a:ext cx="2421503" cy="1830387"/>
          </a:xfrm>
        </p:spPr>
      </p:pic>
      <p:pic>
        <p:nvPicPr>
          <p:cNvPr id="15" name="Content Placeholder 14" descr="A picture containing light&#10;&#10;Description automatically generated">
            <a:extLst>
              <a:ext uri="{FF2B5EF4-FFF2-40B4-BE49-F238E27FC236}">
                <a16:creationId xmlns:a16="http://schemas.microsoft.com/office/drawing/2014/main" id="{12DD18A9-5E66-FC47-BB85-E3BF67D7A8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5560167" y="908050"/>
            <a:ext cx="2413104" cy="18240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C85851-78B6-C645-97BD-38380CF01977}"/>
              </a:ext>
            </a:extLst>
          </p:cNvPr>
          <p:cNvSpPr txBox="1"/>
          <p:nvPr/>
        </p:nvSpPr>
        <p:spPr>
          <a:xfrm>
            <a:off x="5555967" y="2780709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76377-1AE6-FE41-B81E-41712A65E0EF}"/>
              </a:ext>
            </a:extLst>
          </p:cNvPr>
          <p:cNvSpPr txBox="1"/>
          <p:nvPr/>
        </p:nvSpPr>
        <p:spPr>
          <a:xfrm>
            <a:off x="5555966" y="89416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918D4-83BF-FB4E-A3DC-73ACD6572502}"/>
              </a:ext>
            </a:extLst>
          </p:cNvPr>
          <p:cNvSpPr txBox="1"/>
          <p:nvPr/>
        </p:nvSpPr>
        <p:spPr>
          <a:xfrm>
            <a:off x="948776" y="1232722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Pressure Contour</a:t>
            </a:r>
          </a:p>
        </p:txBody>
      </p:sp>
    </p:spTree>
    <p:extLst>
      <p:ext uri="{BB962C8B-B14F-4D97-AF65-F5344CB8AC3E}">
        <p14:creationId xmlns:p14="http://schemas.microsoft.com/office/powerpoint/2010/main" val="80014667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5595-154B-8B4B-8505-6B7BA444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SPICE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9866-F1BF-1F47-9899-0E233CD12B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Ultimately, we want to work with reduced-order models suitable for SPICE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extract key parameters that capture essence of FEA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Possible simplified model of relay is shown below (from Berkeley)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E2EE8-FA2F-8149-B08F-A9B9809F25E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766257" y="2275368"/>
            <a:ext cx="4074779" cy="2605641"/>
          </a:xfrm>
        </p:spPr>
      </p:pic>
    </p:spTree>
    <p:extLst>
      <p:ext uri="{BB962C8B-B14F-4D97-AF65-F5344CB8AC3E}">
        <p14:creationId xmlns:p14="http://schemas.microsoft.com/office/powerpoint/2010/main" val="8842176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EF04DA-BBBE-DA4E-8448-F4249173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001EE2-C9C8-9242-A8FC-4A02C7278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01ACF7-0939-4D4D-9241-CA1AD56911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506969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8C2A-A2EF-9843-AC7F-95F6A400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Thickness Dimensions: Parametrized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629ACAE1-AAB2-9E43-8AC0-D4C74C715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91456" y="1206500"/>
            <a:ext cx="662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3259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9CF78A-60DB-A745-AB98-04097AFD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Components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C75B133-BA39-614A-8CD5-2678CEB19D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151"/>
            <a:ext cx="3787775" cy="284299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4933FF1-F9B6-AE42-85C8-55D81AE901A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FCBAE-80C9-D449-BD88-D6036F433D40}"/>
              </a:ext>
            </a:extLst>
          </p:cNvPr>
          <p:cNvSpPr txBox="1"/>
          <p:nvPr/>
        </p:nvSpPr>
        <p:spPr>
          <a:xfrm>
            <a:off x="1851594" y="1181485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Spherical Universe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8DD78A5-92AC-5943-8922-605B3A49949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D0D99E-F04F-374B-AD3C-24476B5E0D7E}"/>
              </a:ext>
            </a:extLst>
          </p:cNvPr>
          <p:cNvSpPr txBox="1"/>
          <p:nvPr/>
        </p:nvSpPr>
        <p:spPr>
          <a:xfrm>
            <a:off x="5823107" y="81215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 + 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26DE0C-8480-0642-83A1-E7718E24AD85}"/>
              </a:ext>
            </a:extLst>
          </p:cNvPr>
          <p:cNvSpPr txBox="1"/>
          <p:nvPr/>
        </p:nvSpPr>
        <p:spPr>
          <a:xfrm>
            <a:off x="5547391" y="2599810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Substrate Components</a:t>
            </a:r>
          </a:p>
        </p:txBody>
      </p:sp>
    </p:spTree>
    <p:extLst>
      <p:ext uri="{BB962C8B-B14F-4D97-AF65-F5344CB8AC3E}">
        <p14:creationId xmlns:p14="http://schemas.microsoft.com/office/powerpoint/2010/main" val="348078855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7221-3D4F-314F-837A-33BC1D6D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4C7E-7F98-6D48-AC5D-A259F42B2D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vs. full mesh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uses swept surface mesh on substrate and poly-Si layers and free tetrahedral elements everywhere else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mesh uses free tetrahedral elements everywhere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mesh used for quick analyses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used for harder analyses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7E3BF-A1AD-6A4F-B056-135D6B9747F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2DD90C-3034-3846-B2B9-A391FB724AD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170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7221-3D4F-314F-837A-33BC1D6D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Meshing: Element Statistics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7E3BF-A1AD-6A4F-B056-135D6B9747F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2DD90C-3034-3846-B2B9-A391FB724AD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EF6F7A0-F84F-8442-8979-9CC65033E23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84535636"/>
              </p:ext>
            </p:extLst>
          </p:nvPr>
        </p:nvGraphicFramePr>
        <p:xfrm>
          <a:off x="948776" y="1033463"/>
          <a:ext cx="3787776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592">
                  <a:extLst>
                    <a:ext uri="{9D8B030D-6E8A-4147-A177-3AD203B41FA5}">
                      <a16:colId xmlns:a16="http://schemas.microsoft.com/office/drawing/2014/main" val="1068161343"/>
                    </a:ext>
                  </a:extLst>
                </a:gridCol>
                <a:gridCol w="1262592">
                  <a:extLst>
                    <a:ext uri="{9D8B030D-6E8A-4147-A177-3AD203B41FA5}">
                      <a16:colId xmlns:a16="http://schemas.microsoft.com/office/drawing/2014/main" val="1107890336"/>
                    </a:ext>
                  </a:extLst>
                </a:gridCol>
                <a:gridCol w="1262592">
                  <a:extLst>
                    <a:ext uri="{9D8B030D-6E8A-4147-A177-3AD203B41FA5}">
                      <a16:colId xmlns:a16="http://schemas.microsoft.com/office/drawing/2014/main" val="2796483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3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9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Tetrahedra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39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Pyramids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5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Min. Qual.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8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Qual.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5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Vol.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2.495×10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3.852×10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1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Mesh Vol.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833.7 µm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833.7 µm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94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38211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301D-A2B5-A849-97F3-E0913D0B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Constant Determination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C85B7-37A0-C046-B514-DDF3D8DE3F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Apply constant nodal force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) across plate area and observe steady-state displacement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Hold anchors fixed against substrate (not shown)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Compute spring constant as: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=26.8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Simplest hand calculation predicts: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𝐸𝑊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=23.6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Beam equation where force is applied only at free end of beam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Assuming entire beam is made of poly-SiGe and no bending of plate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Not too far off! ANSYS had 25 N/m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C85B7-37A0-C046-B514-DDF3D8DE3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676" t="-1351" r="-3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907A0D-878B-DD49-BE92-FBD2C9A7FC8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2018D3-E7FC-D64E-8D9C-6DDD654E5A2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E393F-F9A3-6F43-9F91-B730443BDC13}"/>
              </a:ext>
            </a:extLst>
          </p:cNvPr>
          <p:cNvSpPr txBox="1"/>
          <p:nvPr/>
        </p:nvSpPr>
        <p:spPr>
          <a:xfrm>
            <a:off x="5888914" y="84756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Loads</a:t>
            </a:r>
          </a:p>
        </p:txBody>
      </p:sp>
    </p:spTree>
    <p:extLst>
      <p:ext uri="{BB962C8B-B14F-4D97-AF65-F5344CB8AC3E}">
        <p14:creationId xmlns:p14="http://schemas.microsoft.com/office/powerpoint/2010/main" val="126961718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6573-EE59-A34D-8CFA-CC1BF64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and Strain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AB80D1-41F0-7744-9EC8-B6643464E6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Elastic stress and strain can help us understand stressed locations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show points of possible relay fracture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Hot spots appear at corners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Generally look where differential bending is high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a 1e-8 N force: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Maximum stress: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Maximum strain: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28DD7-3862-B14E-A529-0DB68D0481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B5B4A40-A8E2-EB43-B420-1990B10F4B9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2775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089D-D3B6-1E49-8F70-55A2DACB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EA9C2437-2B27-CC48-A4DF-DB009357BB7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34ABC8EE-3F22-3845-A643-401330BE5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9" name="Content Placeholder 18" descr="A picture containing text&#10;&#10;Description automatically generated">
            <a:extLst>
              <a:ext uri="{FF2B5EF4-FFF2-40B4-BE49-F238E27FC236}">
                <a16:creationId xmlns:a16="http://schemas.microsoft.com/office/drawing/2014/main" id="{57A3F598-FD3E-B645-94E0-D2D5726A30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0DAD0D-7509-AE4C-8512-3A43E697E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dominant modes of relay motion (rotational, flexural,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Way to understand relay motion and time constants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also extract spring constant from the first mode</a:t>
            </a:r>
          </a:p>
        </p:txBody>
      </p:sp>
    </p:spTree>
    <p:extLst>
      <p:ext uri="{BB962C8B-B14F-4D97-AF65-F5344CB8AC3E}">
        <p14:creationId xmlns:p14="http://schemas.microsoft.com/office/powerpoint/2010/main" val="301366027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F4DDB1AF-6530-0847-AD47-0C248D613684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2058</Words>
  <Application>Microsoft Macintosh PowerPoint</Application>
  <PresentationFormat>On-screen Show (16:9)</PresentationFormat>
  <Paragraphs>364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Helvetica Neue</vt:lpstr>
      <vt:lpstr>Source Sans Pro</vt:lpstr>
      <vt:lpstr>Source Sans Pro Semibold</vt:lpstr>
      <vt:lpstr>Wingdings</vt:lpstr>
      <vt:lpstr>SU_Preso_16x9_v6</vt:lpstr>
      <vt:lpstr>SU_Template_TopBar</vt:lpstr>
      <vt:lpstr>Finite Element Analysis of a Compact Clamped-Clamped NEM Relay</vt:lpstr>
      <vt:lpstr>Switching from ANSYS to COMSOL: Rationale</vt:lpstr>
      <vt:lpstr>Relay Thickness Dimensions: Parametrized</vt:lpstr>
      <vt:lpstr>Relay Components</vt:lpstr>
      <vt:lpstr>Meshing</vt:lpstr>
      <vt:lpstr>Meshing: Element Statistics</vt:lpstr>
      <vt:lpstr>Spring Constant Determination</vt:lpstr>
      <vt:lpstr>Stress and Strain</vt:lpstr>
      <vt:lpstr>Modal Analysis</vt:lpstr>
      <vt:lpstr>Modal Analysis</vt:lpstr>
      <vt:lpstr>Modal Analysis with Viscous Damping</vt:lpstr>
      <vt:lpstr>Quasi-Static Analysis</vt:lpstr>
      <vt:lpstr>Quasi-Static Analysis</vt:lpstr>
      <vt:lpstr>Contact Force and Resistance Modeling</vt:lpstr>
      <vt:lpstr>Contact Force and Resistance Modeling</vt:lpstr>
      <vt:lpstr>Contact Force and Resistance Modeling</vt:lpstr>
      <vt:lpstr>Contact Force and Resistance Modeling</vt:lpstr>
      <vt:lpstr>Parasitic Extraction: Technique</vt:lpstr>
      <vt:lpstr>Parasitic Extraction: Results</vt:lpstr>
      <vt:lpstr>ANSYS Plots From CFD</vt:lpstr>
      <vt:lpstr>Goal for SPICE Model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Element Analysis of a Compact Clamped-Clamped NEM Relay</dc:title>
  <dc:creator>Akash Levy</dc:creator>
  <cp:lastModifiedBy>Akash Levy</cp:lastModifiedBy>
  <cp:revision>22</cp:revision>
  <dcterms:created xsi:type="dcterms:W3CDTF">2020-04-16T13:20:10Z</dcterms:created>
  <dcterms:modified xsi:type="dcterms:W3CDTF">2020-05-15T15:57:17Z</dcterms:modified>
</cp:coreProperties>
</file>